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7" r:id="rId3"/>
    <p:sldId id="293" r:id="rId4"/>
    <p:sldId id="294" r:id="rId5"/>
    <p:sldId id="295" r:id="rId6"/>
    <p:sldId id="296" r:id="rId7"/>
    <p:sldId id="297" r:id="rId8"/>
    <p:sldId id="308" r:id="rId9"/>
    <p:sldId id="307" r:id="rId10"/>
    <p:sldId id="306" r:id="rId11"/>
    <p:sldId id="305" r:id="rId12"/>
    <p:sldId id="304" r:id="rId13"/>
    <p:sldId id="302" r:id="rId14"/>
    <p:sldId id="300" r:id="rId15"/>
    <p:sldId id="298" r:id="rId16"/>
    <p:sldId id="310" r:id="rId17"/>
    <p:sldId id="309" r:id="rId18"/>
  </p:sldIdLst>
  <p:sldSz cx="9144000" cy="5143500" type="screen16x9"/>
  <p:notesSz cx="6858000" cy="9144000"/>
  <p:embeddedFontLst>
    <p:embeddedFont>
      <p:font typeface="Josefin Sans" panose="020B0604020202020204" charset="0"/>
      <p:regular r:id="rId20"/>
      <p:bold r:id="rId21"/>
      <p:italic r:id="rId22"/>
      <p:boldItalic r:id="rId23"/>
    </p:embeddedFont>
    <p:embeddedFont>
      <p:font typeface="Dosis Light" panose="020B0604020202020204" charset="0"/>
      <p:regular r:id="rId24"/>
      <p:bold r:id="rId25"/>
    </p:embeddedFont>
    <p:embeddedFont>
      <p:font typeface="Staatliches" panose="020B0604020202020204" charset="0"/>
      <p:regular r:id="rId26"/>
    </p:embeddedFont>
    <p:embeddedFont>
      <p:font typeface="Abel" panose="020B0604020202020204" charset="0"/>
      <p:regular r:id="rId27"/>
    </p:embeddedFont>
    <p:embeddedFont>
      <p:font typeface="Fira Sans Condensed Extra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0692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39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4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407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9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58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042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9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03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5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3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0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1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96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98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4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●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○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■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●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○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■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●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Light"/>
              <a:buChar char="○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Light"/>
              <a:buChar char="■"/>
              <a:defRPr sz="11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499178" y="3299220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by Yashika Gupta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5341127" y="1405726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HR DATA ANALYSIS</a:t>
            </a:r>
            <a:endParaRPr dirty="0"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ome - Psyl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4" y="310340"/>
            <a:ext cx="1801419" cy="61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syliq | LinkedI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99" t="16512" r="18392" b="18053"/>
          <a:stretch/>
        </p:blipFill>
        <p:spPr bwMode="auto">
          <a:xfrm>
            <a:off x="55802" y="343359"/>
            <a:ext cx="501889" cy="55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9</a:t>
            </a:r>
            <a:r>
              <a:rPr lang="en-US" sz="1600" dirty="0"/>
              <a:t>. Apply conditional formatting to highlight employees with both above-average Monthly Income and above-average Job Satisfaction.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5" y="1389540"/>
            <a:ext cx="3927331" cy="2969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t="15505" r="45263" b="7235"/>
          <a:stretch/>
        </p:blipFill>
        <p:spPr>
          <a:xfrm>
            <a:off x="5041487" y="1389540"/>
            <a:ext cx="3740102" cy="2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10</a:t>
            </a:r>
            <a:r>
              <a:rPr lang="en-US" sz="1600" dirty="0"/>
              <a:t>. In </a:t>
            </a:r>
            <a:r>
              <a:rPr lang="en-US" sz="1600" dirty="0" smtClean="0"/>
              <a:t>Tableau, </a:t>
            </a:r>
            <a:r>
              <a:rPr lang="en-US" sz="1600" dirty="0"/>
              <a:t>create a line chart that visualizes the trend of Employee Attrition over the years.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 t="17778" r="1278" b="9507"/>
          <a:stretch/>
        </p:blipFill>
        <p:spPr>
          <a:xfrm>
            <a:off x="1819642" y="1187583"/>
            <a:ext cx="6978316" cy="37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11</a:t>
            </a:r>
            <a:r>
              <a:rPr lang="en-US" sz="1600" dirty="0"/>
              <a:t>. Describe how you would create a star schema for this dataset, explaining the benefits of doing so.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841083" y="1253181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A star schema is a type of data warehouse schema that's designed to make it easy to analyze large amounts of data. It's named after the star-like shape it forms in a visual representation, with a central fact table surrounded by smaller dimension tables.</a:t>
            </a:r>
          </a:p>
          <a:p>
            <a:pPr marL="158750" indent="0">
              <a:buNone/>
            </a:pPr>
            <a:r>
              <a:rPr lang="en-US" dirty="0"/>
              <a:t>Here are the key components of a star schema:</a:t>
            </a:r>
          </a:p>
          <a:p>
            <a:r>
              <a:rPr lang="en-US" dirty="0"/>
              <a:t>Fact table: This table sits at the center of the star and contains the quantitative data or "facts" about your business, such as sales figures, website traffic, or customer transactions.</a:t>
            </a:r>
          </a:p>
          <a:p>
            <a:endParaRPr lang="en-US" dirty="0" smtClean="0"/>
          </a:p>
          <a:p>
            <a:r>
              <a:rPr lang="en-US" dirty="0" smtClean="0"/>
              <a:t>Dimension </a:t>
            </a:r>
            <a:r>
              <a:rPr lang="en-US" dirty="0"/>
              <a:t>tables: These tables radiate out from the fact table and contain descriptive attributes that provide context for the facts, such as product information, customer demographics, or time periods.</a:t>
            </a:r>
          </a:p>
          <a:p>
            <a:pPr marL="158750" indent="0">
              <a:buNone/>
            </a:pPr>
            <a:r>
              <a:rPr lang="en-US" dirty="0"/>
              <a:t>Benefits of using a star schema:</a:t>
            </a:r>
          </a:p>
          <a:p>
            <a:r>
              <a:rPr lang="en-US" dirty="0"/>
              <a:t>Simple and easy to understand: The star-like structure makes it easy to visualize the relationships between data points.</a:t>
            </a:r>
          </a:p>
          <a:p>
            <a:r>
              <a:rPr lang="en-US" dirty="0"/>
              <a:t>Fast query performance: Because dimension tables are </a:t>
            </a:r>
            <a:r>
              <a:rPr lang="en-US" dirty="0" err="1"/>
              <a:t>denormalized</a:t>
            </a:r>
            <a:r>
              <a:rPr lang="en-US" dirty="0"/>
              <a:t> (meaning they contain repeated data), queries that aggregate data across dimensions can be performed quickly.</a:t>
            </a:r>
          </a:p>
          <a:p>
            <a:r>
              <a:rPr lang="en-US" dirty="0"/>
              <a:t>Good for OLAP (online analytical processing): Star schemas are well-suited for tasks like slicing and dicing data to analyze trends and answer business questions.</a:t>
            </a:r>
          </a:p>
          <a:p>
            <a:r>
              <a:rPr lang="en-US" dirty="0"/>
              <a:t>Flexible and scalable: You can easily add new dimension tables to the schema as needed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97637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12. </a:t>
            </a:r>
            <a:r>
              <a:rPr lang="en-US" sz="1600" dirty="0"/>
              <a:t>Create a hierarchy in Power BI that allows users to drill down from Department to Job Role to further narrow their analysis.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585" r="88572" b="48271"/>
          <a:stretch/>
        </p:blipFill>
        <p:spPr>
          <a:xfrm>
            <a:off x="2695074" y="1349434"/>
            <a:ext cx="2014430" cy="30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13. </a:t>
            </a:r>
            <a:r>
              <a:rPr lang="en-US" sz="1600" dirty="0"/>
              <a:t>In Excel, calculate the total Monthly Income for each Department, considering only the employees with a Job Level greater than or equal to 3.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9" t="18558" r="32958" b="10547"/>
          <a:stretch/>
        </p:blipFill>
        <p:spPr>
          <a:xfrm>
            <a:off x="1473600" y="1179095"/>
            <a:ext cx="2640074" cy="365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2" r="63617" b="50054"/>
          <a:stretch/>
        </p:blipFill>
        <p:spPr>
          <a:xfrm>
            <a:off x="4922635" y="1691294"/>
            <a:ext cx="3868694" cy="20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14. </a:t>
            </a:r>
            <a:r>
              <a:rPr lang="en-US" sz="1600" dirty="0"/>
              <a:t>Verify if the data adheres to a predefined schema. What actions would you take if you find inconsistencies?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854833" y="1081302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200" dirty="0"/>
              <a:t>1. Obtain the Schema:</a:t>
            </a:r>
          </a:p>
          <a:p>
            <a:r>
              <a:rPr lang="en-US" sz="1200" dirty="0"/>
              <a:t>Acquire a clear understanding of the expected structure and format of the data, including:</a:t>
            </a:r>
          </a:p>
          <a:p>
            <a:pPr lvl="1"/>
            <a:r>
              <a:rPr lang="en-US" sz="1200" dirty="0"/>
              <a:t>Table and column names</a:t>
            </a:r>
          </a:p>
          <a:p>
            <a:pPr lvl="1"/>
            <a:r>
              <a:rPr lang="en-US" sz="1200" dirty="0"/>
              <a:t>Data types (e.g., numbers, text, dates)</a:t>
            </a:r>
          </a:p>
          <a:p>
            <a:pPr lvl="1"/>
            <a:r>
              <a:rPr lang="en-US" sz="1200" dirty="0"/>
              <a:t>Constraints (e.g., required fields, unique values, value ranges)</a:t>
            </a:r>
          </a:p>
          <a:p>
            <a:pPr marL="158750" indent="0">
              <a:buNone/>
            </a:pPr>
            <a:endParaRPr lang="en-US" sz="1200" dirty="0" smtClean="0"/>
          </a:p>
          <a:p>
            <a:pPr marL="158750" indent="0">
              <a:buNone/>
            </a:pPr>
            <a:r>
              <a:rPr lang="en-US" sz="1200" dirty="0" smtClean="0"/>
              <a:t>2</a:t>
            </a:r>
            <a:r>
              <a:rPr lang="en-US" sz="1200" dirty="0"/>
              <a:t>. Inspect Data:</a:t>
            </a:r>
          </a:p>
          <a:p>
            <a:r>
              <a:rPr lang="en-US" sz="1200" dirty="0"/>
              <a:t>Employ visual checks (e.g., sample rows, data profiling tools) to identify potential inconsistencies.</a:t>
            </a:r>
          </a:p>
          <a:p>
            <a:r>
              <a:rPr lang="en-US" sz="1200" dirty="0"/>
              <a:t>Use data profiling tools to visualize data distributions, identify missing values, outliers, and unexpected patterns.</a:t>
            </a:r>
          </a:p>
          <a:p>
            <a:pPr marL="158750" indent="0">
              <a:buNone/>
            </a:pPr>
            <a:endParaRPr lang="en-US" sz="1200" dirty="0" smtClean="0"/>
          </a:p>
          <a:p>
            <a:pPr marL="158750" indent="0">
              <a:buNone/>
            </a:pPr>
            <a:r>
              <a:rPr lang="en-US" sz="1200" dirty="0" smtClean="0"/>
              <a:t>3</a:t>
            </a:r>
            <a:r>
              <a:rPr lang="en-US" sz="1200" dirty="0"/>
              <a:t>. Perform Data Validation:</a:t>
            </a:r>
          </a:p>
          <a:p>
            <a:r>
              <a:rPr lang="en-US" sz="1200" dirty="0"/>
              <a:t>Implement automated validation checks:</a:t>
            </a:r>
          </a:p>
          <a:p>
            <a:pPr lvl="1"/>
            <a:r>
              <a:rPr lang="en-US" sz="1200" dirty="0"/>
              <a:t>Data types match the schema.</a:t>
            </a:r>
          </a:p>
          <a:p>
            <a:pPr lvl="1"/>
            <a:r>
              <a:rPr lang="en-US" sz="1200" dirty="0"/>
              <a:t>Required fields have values.</a:t>
            </a:r>
          </a:p>
          <a:p>
            <a:pPr lvl="1"/>
            <a:r>
              <a:rPr lang="en-US" sz="1200" dirty="0"/>
              <a:t>Values fall within expected ranges.</a:t>
            </a:r>
          </a:p>
          <a:p>
            <a:pPr lvl="1"/>
            <a:r>
              <a:rPr lang="en-US" sz="1200" dirty="0"/>
              <a:t>Unique constraints are met.</a:t>
            </a:r>
          </a:p>
          <a:p>
            <a:r>
              <a:rPr lang="en-US" sz="1200" dirty="0"/>
              <a:t>Utilize data validation tools or libraries within your programming language or data processing framework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103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745650" y="1170679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200" dirty="0"/>
              <a:t>4. Address Inconsistencies:</a:t>
            </a:r>
          </a:p>
          <a:p>
            <a:r>
              <a:rPr lang="en-US" sz="1200" dirty="0"/>
              <a:t>Correct at the Source: If possible, rectify issues at the data origin to prevent future occurrences.</a:t>
            </a:r>
          </a:p>
          <a:p>
            <a:r>
              <a:rPr lang="en-US" sz="1200" dirty="0"/>
              <a:t>Cleanse Data: If corrections at the source are infeasible, employ data cleaning techniques:</a:t>
            </a:r>
          </a:p>
          <a:p>
            <a:pPr lvl="1"/>
            <a:r>
              <a:rPr lang="en-US" sz="1200" dirty="0"/>
              <a:t>Fill missing values (e.g., with defaults, imputation methods).</a:t>
            </a:r>
          </a:p>
          <a:p>
            <a:pPr lvl="1"/>
            <a:r>
              <a:rPr lang="en-US" sz="1200" dirty="0"/>
              <a:t>Correct data types.</a:t>
            </a:r>
          </a:p>
          <a:p>
            <a:pPr lvl="1"/>
            <a:r>
              <a:rPr lang="en-US" sz="1200" dirty="0"/>
              <a:t>Adjust values to conform to constraints.</a:t>
            </a:r>
          </a:p>
          <a:p>
            <a:pPr lvl="1"/>
            <a:r>
              <a:rPr lang="en-US" sz="1200" dirty="0"/>
              <a:t>Remove or isolate problematic records.</a:t>
            </a:r>
          </a:p>
          <a:p>
            <a:r>
              <a:rPr lang="en-US" sz="1200" dirty="0"/>
              <a:t>Document Issues: Maintain a record of inconsistencies, actions taken, and justifications for decisions.</a:t>
            </a:r>
          </a:p>
          <a:p>
            <a:pPr marL="158750" indent="0">
              <a:buNone/>
            </a:pPr>
            <a:endParaRPr lang="en-US" sz="1200" dirty="0" smtClean="0"/>
          </a:p>
          <a:p>
            <a:pPr marL="158750" indent="0">
              <a:buNone/>
            </a:pPr>
            <a:r>
              <a:rPr lang="en-US" sz="1200" dirty="0" smtClean="0"/>
              <a:t>5</a:t>
            </a:r>
            <a:r>
              <a:rPr lang="en-US" sz="1200" dirty="0"/>
              <a:t>. Monitor Data Quality:</a:t>
            </a:r>
          </a:p>
          <a:p>
            <a:r>
              <a:rPr lang="en-US" sz="1200" dirty="0"/>
              <a:t>Implement ongoing data quality monitoring processes to detect and address inconsistencies early.</a:t>
            </a:r>
          </a:p>
          <a:p>
            <a:r>
              <a:rPr lang="en-US" sz="1200" dirty="0"/>
              <a:t>Utilize data quality dashboards and alerts.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sz="1200"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91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46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 smtClean="0"/>
              <a:t>1. </a:t>
            </a:r>
            <a:r>
              <a:rPr lang="en-US" sz="1600" dirty="0" smtClean="0"/>
              <a:t>Using </a:t>
            </a:r>
            <a:r>
              <a:rPr lang="en-US" sz="1600" dirty="0"/>
              <a:t>Excel, how would you filter the dataset to only show employees aged 30 and above? </a:t>
            </a:r>
            <a:br>
              <a:rPr lang="en-US" sz="1600" dirty="0"/>
            </a:b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2807" b="9508"/>
          <a:stretch/>
        </p:blipFill>
        <p:spPr>
          <a:xfrm>
            <a:off x="225221" y="1006984"/>
            <a:ext cx="4243837" cy="2090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" t="16065" r="57580" b="7611"/>
          <a:stretch/>
        </p:blipFill>
        <p:spPr>
          <a:xfrm>
            <a:off x="694570" y="2515644"/>
            <a:ext cx="2494754" cy="24991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15421" r="57867" b="6786"/>
          <a:stretch/>
        </p:blipFill>
        <p:spPr>
          <a:xfrm>
            <a:off x="3633136" y="2454302"/>
            <a:ext cx="2454886" cy="2560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" t="15956" r="75338" b="7185"/>
          <a:stretch/>
        </p:blipFill>
        <p:spPr>
          <a:xfrm>
            <a:off x="6980491" y="1462307"/>
            <a:ext cx="1706960" cy="2956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/>
              <a:t>2</a:t>
            </a:r>
            <a:r>
              <a:rPr lang="en" sz="1600" dirty="0" smtClean="0"/>
              <a:t>. </a:t>
            </a:r>
            <a:r>
              <a:rPr lang="en-US" sz="1600" dirty="0" smtClean="0"/>
              <a:t>Create </a:t>
            </a:r>
            <a:r>
              <a:rPr lang="en-US" sz="1600" dirty="0"/>
              <a:t>a pivot table to summarize the average Monthly Income by Job Role. 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16040" r="73609" b="39048"/>
          <a:stretch/>
        </p:blipFill>
        <p:spPr>
          <a:xfrm>
            <a:off x="2818827" y="1205054"/>
            <a:ext cx="3465095" cy="3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7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3. </a:t>
            </a:r>
            <a:r>
              <a:rPr lang="en-IN" sz="1600" dirty="0"/>
              <a:t> </a:t>
            </a:r>
            <a:r>
              <a:rPr lang="en-US" sz="1600" dirty="0" smtClean="0"/>
              <a:t>Apply </a:t>
            </a:r>
            <a:r>
              <a:rPr lang="en-US" sz="1600" dirty="0"/>
              <a:t>conditional formatting to highlight employees with Monthly Income above the company's average income. </a:t>
            </a:r>
            <a:br>
              <a:rPr lang="en-US" sz="1600" dirty="0"/>
            </a:b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16441" r="13985" b="9641"/>
          <a:stretch/>
        </p:blipFill>
        <p:spPr>
          <a:xfrm>
            <a:off x="2799356" y="1156644"/>
            <a:ext cx="5018887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5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4</a:t>
            </a:r>
            <a:r>
              <a:rPr lang="en-US" sz="1600" dirty="0"/>
              <a:t>. Create a bar chart in Excel to visualize the distribution of employee ages.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6307" b="6700"/>
          <a:stretch/>
        </p:blipFill>
        <p:spPr>
          <a:xfrm>
            <a:off x="1093023" y="1175657"/>
            <a:ext cx="7260330" cy="314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5</a:t>
            </a:r>
            <a:r>
              <a:rPr lang="en-US" sz="1600" dirty="0"/>
              <a:t>. Identify and clean any missing or inconsistent data in the "Department" column.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15907" r="59323" b="7502"/>
          <a:stretch/>
        </p:blipFill>
        <p:spPr>
          <a:xfrm>
            <a:off x="694394" y="947145"/>
            <a:ext cx="3671351" cy="3939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2807" y="3949069"/>
            <a:ext cx="246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solidFill>
                  <a:schemeClr val="accent4"/>
                </a:solidFill>
                <a:latin typeface="Staatliches" panose="020B0604020202020204" charset="0"/>
              </a:rPr>
              <a:t>Result:</a:t>
            </a:r>
          </a:p>
          <a:p>
            <a:r>
              <a:rPr lang="en-US" sz="1600" dirty="0" smtClean="0">
                <a:solidFill>
                  <a:schemeClr val="accent3"/>
                </a:solidFill>
                <a:latin typeface="Staatliches" panose="020B0604020202020204" charset="0"/>
              </a:rPr>
              <a:t>There is no inconsistent data.</a:t>
            </a:r>
            <a:endParaRPr lang="en-IN" sz="1600" dirty="0">
              <a:solidFill>
                <a:schemeClr val="accent3"/>
              </a:solidFill>
              <a:latin typeface="Staatlich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5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6</a:t>
            </a:r>
            <a:r>
              <a:rPr lang="en-US" sz="1600" dirty="0"/>
              <a:t>. In </a:t>
            </a:r>
            <a:r>
              <a:rPr lang="en-US" sz="1600" dirty="0" smtClean="0"/>
              <a:t>Tableau, </a:t>
            </a:r>
            <a:r>
              <a:rPr lang="en-US" sz="1600" dirty="0"/>
              <a:t>establish a relationship between the "</a:t>
            </a:r>
            <a:r>
              <a:rPr lang="en-US" sz="1600" dirty="0" err="1"/>
              <a:t>EmployeeID</a:t>
            </a:r>
            <a:r>
              <a:rPr lang="en-US" sz="1600" dirty="0"/>
              <a:t>" in the employee data and the "</a:t>
            </a:r>
            <a:r>
              <a:rPr lang="en-US" sz="1600" dirty="0" err="1"/>
              <a:t>EmployeeID</a:t>
            </a:r>
            <a:r>
              <a:rPr lang="en-US" sz="1600" dirty="0"/>
              <a:t>" in the time tracking data.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t="18446" b="6298"/>
          <a:stretch/>
        </p:blipFill>
        <p:spPr>
          <a:xfrm>
            <a:off x="1567543" y="1802912"/>
            <a:ext cx="5914799" cy="25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7</a:t>
            </a:r>
            <a:r>
              <a:rPr lang="en-US" sz="1600" dirty="0"/>
              <a:t>. </a:t>
            </a:r>
            <a:r>
              <a:rPr lang="en-US" sz="1600" dirty="0" smtClean="0"/>
              <a:t>create </a:t>
            </a:r>
            <a:r>
              <a:rPr lang="en-US" sz="1600" dirty="0"/>
              <a:t>a calculated column that calculates the average years an employee has spent with their current manager.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1" t="16977" r="300" b="47869"/>
          <a:stretch/>
        </p:blipFill>
        <p:spPr>
          <a:xfrm>
            <a:off x="3066334" y="2282563"/>
            <a:ext cx="3231338" cy="1808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3768" r="72331" b="77811"/>
          <a:stretch/>
        </p:blipFill>
        <p:spPr>
          <a:xfrm>
            <a:off x="1038153" y="1708484"/>
            <a:ext cx="2502569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9237" y="44314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8</a:t>
            </a:r>
            <a:r>
              <a:rPr lang="en-US" sz="1600" dirty="0"/>
              <a:t>. Using Excel, create a pivot table that displays the count of employees in each Marital Status category, segmented by Department. </a:t>
            </a: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1473600" y="1349434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16173" r="27518" b="31429"/>
          <a:stretch/>
        </p:blipFill>
        <p:spPr>
          <a:xfrm>
            <a:off x="1313160" y="1540043"/>
            <a:ext cx="6586430" cy="26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79546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F1C232"/>
      </a:accent4>
      <a:accent5>
        <a:srgbClr val="FFD966"/>
      </a:accent5>
      <a:accent6>
        <a:srgbClr val="FFE599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400</Words>
  <Application>Microsoft Office PowerPoint</Application>
  <PresentationFormat>On-screen Show (16:9)</PresentationFormat>
  <Paragraphs>58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Josefin Sans</vt:lpstr>
      <vt:lpstr>Dosis Light</vt:lpstr>
      <vt:lpstr>Arial</vt:lpstr>
      <vt:lpstr>Staatliches</vt:lpstr>
      <vt:lpstr>Abel</vt:lpstr>
      <vt:lpstr>Fira Sans Condensed ExtraLight</vt:lpstr>
      <vt:lpstr>Isometric Proposal by Slidesgo</vt:lpstr>
      <vt:lpstr>HR DATA ANALYSIS</vt:lpstr>
      <vt:lpstr>1. Using Excel, how would you filter the dataset to only show employees aged 30 and above?  </vt:lpstr>
      <vt:lpstr>2. Create a pivot table to summarize the average Monthly Income by Job Role.   </vt:lpstr>
      <vt:lpstr>3.  Apply conditional formatting to highlight employees with Monthly Income above the company's average income.  </vt:lpstr>
      <vt:lpstr>4. Create a bar chart in Excel to visualize the distribution of employee ages. </vt:lpstr>
      <vt:lpstr>5. Identify and clean any missing or inconsistent data in the "Department" column. </vt:lpstr>
      <vt:lpstr>6. In Tableau, establish a relationship between the "EmployeeID" in the employee data and the "EmployeeID" in the time tracking data. </vt:lpstr>
      <vt:lpstr>7. create a calculated column that calculates the average years an employee has spent with their current manager. </vt:lpstr>
      <vt:lpstr>8. Using Excel, create a pivot table that displays the count of employees in each Marital Status category, segmented by Department. </vt:lpstr>
      <vt:lpstr>9. Apply conditional formatting to highlight employees with both above-average Monthly Income and above-average Job Satisfaction. </vt:lpstr>
      <vt:lpstr>10. In Tableau, create a line chart that visualizes the trend of Employee Attrition over the years. </vt:lpstr>
      <vt:lpstr>11. Describe how you would create a star schema for this dataset, explaining the benefits of doing so.  </vt:lpstr>
      <vt:lpstr>12. Create a hierarchy in Power BI that allows users to drill down from Department to Job Role to further narrow their analysis. </vt:lpstr>
      <vt:lpstr>13. In Excel, calculate the total Monthly Income for each Department, considering only the employees with a Job Level greater than or equal to 3. </vt:lpstr>
      <vt:lpstr>14. Verify if the data adheres to a predefined schema. What actions would you take if you find inconsistencies? 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DATA ANALYSIS</dc:title>
  <cp:lastModifiedBy>LENOVO</cp:lastModifiedBy>
  <cp:revision>19</cp:revision>
  <dcterms:modified xsi:type="dcterms:W3CDTF">2024-04-23T16:53:06Z</dcterms:modified>
</cp:coreProperties>
</file>